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65" r:id="rId2"/>
    <p:sldId id="267" r:id="rId3"/>
    <p:sldId id="329" r:id="rId4"/>
    <p:sldId id="292" r:id="rId5"/>
    <p:sldId id="300" r:id="rId6"/>
    <p:sldId id="301" r:id="rId7"/>
    <p:sldId id="302" r:id="rId8"/>
    <p:sldId id="303" r:id="rId9"/>
    <p:sldId id="305" r:id="rId10"/>
    <p:sldId id="306" r:id="rId11"/>
    <p:sldId id="307" r:id="rId12"/>
    <p:sldId id="308" r:id="rId13"/>
    <p:sldId id="316" r:id="rId14"/>
    <p:sldId id="313" r:id="rId15"/>
    <p:sldId id="315" r:id="rId16"/>
    <p:sldId id="314" r:id="rId17"/>
    <p:sldId id="317" r:id="rId18"/>
    <p:sldId id="328" r:id="rId19"/>
    <p:sldId id="324" r:id="rId20"/>
    <p:sldId id="325" r:id="rId21"/>
    <p:sldId id="326" r:id="rId22"/>
    <p:sldId id="327" r:id="rId23"/>
    <p:sldId id="318" r:id="rId24"/>
    <p:sldId id="319" r:id="rId25"/>
    <p:sldId id="320" r:id="rId26"/>
    <p:sldId id="321" r:id="rId27"/>
    <p:sldId id="322" r:id="rId28"/>
    <p:sldId id="323" r:id="rId29"/>
    <p:sldId id="304" r:id="rId30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9" autoAdjust="0"/>
    <p:restoredTop sz="86550" autoAdjust="0"/>
  </p:normalViewPr>
  <p:slideViewPr>
    <p:cSldViewPr>
      <p:cViewPr varScale="1">
        <p:scale>
          <a:sx n="74" d="100"/>
          <a:sy n="74" d="100"/>
        </p:scale>
        <p:origin x="125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000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9D9C7-1FAF-D94A-A8FB-05209CE203F2}" type="datetimeFigureOut">
              <a:rPr lang="es-ES" smtClean="0"/>
              <a:t>17/4/18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FBFD8-33DD-1548-9231-E981B3CBAA3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4286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17/04/18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57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17/04/18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6738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17/04/18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1391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17/04/18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53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17/04/18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6741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17/04/18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24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17/04/18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4672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17/04/18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78876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17/04/18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5034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17/04/18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497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17/04/18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1937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42DD8-A858-41B0-8D32-CC6CE1C3291E}" type="datetimeFigureOut">
              <a:rPr lang="es-CO" smtClean="0"/>
              <a:t>17/04/18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1365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sgallery.org/paintings/lady_agnew.htm" TargetMode="External"/><Relationship Id="rId2" Type="http://schemas.openxmlformats.org/officeDocument/2006/relationships/hyperlink" Target="https://en.wikipedia.org/wiki/Radiosity_(computer_graphic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lay.google.com/store/apps/details?id=com.nerdyoctopus.gamedot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576" y="242088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s-CO" b="1" dirty="0"/>
              <a:t>Arreglos de 2 dimensiones (Matrices)</a:t>
            </a:r>
            <a:br>
              <a:rPr lang="es-ES" b="1" dirty="0">
                <a:solidFill>
                  <a:srgbClr val="0000FF"/>
                </a:solidFill>
              </a:rPr>
            </a:br>
            <a:endParaRPr lang="es-AR" sz="40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67544" y="3717032"/>
            <a:ext cx="8458200" cy="1872208"/>
          </a:xfrm>
        </p:spPr>
        <p:txBody>
          <a:bodyPr>
            <a:normAutofit fontScale="92500" lnSpcReduction="20000"/>
          </a:bodyPr>
          <a:lstStyle/>
          <a:p>
            <a:endParaRPr lang="es-ES_tradnl" sz="2800" b="1" i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_tradnl" dirty="0"/>
              <a:t>FUNDAMENTOS DE PROGRAMACIÓN</a:t>
            </a:r>
          </a:p>
          <a:p>
            <a:r>
              <a:rPr lang="es-ES_tradnl" dirty="0"/>
              <a:t>Departamento de Informática y Sistemas</a:t>
            </a:r>
          </a:p>
          <a:p>
            <a:r>
              <a:rPr lang="es-ES_tradnl" dirty="0"/>
              <a:t>Universidad EAFIT</a:t>
            </a:r>
          </a:p>
          <a:p>
            <a:r>
              <a:rPr lang="es-ES_tradnl" dirty="0"/>
              <a:t>2018-1</a:t>
            </a:r>
          </a:p>
        </p:txBody>
      </p:sp>
    </p:spTree>
    <p:extLst>
      <p:ext uri="{BB962C8B-B14F-4D97-AF65-F5344CB8AC3E}">
        <p14:creationId xmlns:p14="http://schemas.microsoft.com/office/powerpoint/2010/main" val="341722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Matrices - Java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825625"/>
            <a:ext cx="3439294" cy="4351338"/>
          </a:xfrm>
        </p:spPr>
        <p:txBody>
          <a:bodyPr/>
          <a:lstStyle/>
          <a:p>
            <a:r>
              <a:rPr lang="es-ES" dirty="0"/>
              <a:t>Inicializar una matriz de</a:t>
            </a:r>
            <a:r>
              <a:rPr lang="es-ES" baseline="0" dirty="0"/>
              <a:t> enteros</a:t>
            </a:r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Usar una matriz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484784"/>
            <a:ext cx="2946400" cy="1651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3586212"/>
            <a:ext cx="48768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22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Matrices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6 voluntarios(as) </a:t>
            </a:r>
          </a:p>
          <a:p>
            <a:pPr lvl="1"/>
            <a:r>
              <a:rPr lang="es-ES" dirty="0"/>
              <a:t>Hombres: camiseta negro, blanco, rojo</a:t>
            </a:r>
          </a:p>
          <a:p>
            <a:pPr lvl="1"/>
            <a:r>
              <a:rPr lang="es-ES" dirty="0"/>
              <a:t>Mujeres: camiseta negro, blanco, rojo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r>
              <a:rPr lang="es-ES" dirty="0"/>
              <a:t>Fila damas: 0</a:t>
            </a:r>
          </a:p>
          <a:p>
            <a:r>
              <a:rPr lang="es-ES" dirty="0"/>
              <a:t>Fila caballeros: 1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0481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Matrices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Vamos a poner contadores en cada posición de la matriz:</a:t>
            </a:r>
          </a:p>
          <a:p>
            <a:endParaRPr lang="es-ES" dirty="0"/>
          </a:p>
        </p:txBody>
      </p:sp>
      <p:graphicFrame>
        <p:nvGraphicFramePr>
          <p:cNvPr id="21" name="Tab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909578"/>
              </p:ext>
            </p:extLst>
          </p:nvPr>
        </p:nvGraphicFramePr>
        <p:xfrm>
          <a:off x="1835695" y="3212976"/>
          <a:ext cx="6480720" cy="17281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CuadroTexto 27"/>
          <p:cNvSpPr txBox="1"/>
          <p:nvPr/>
        </p:nvSpPr>
        <p:spPr>
          <a:xfrm>
            <a:off x="107504" y="349171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Mujeres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0" y="4499828"/>
            <a:ext cx="111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Hombres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2699792" y="536392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Negro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788024" y="536392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Blanco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6876256" y="536392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Rojo</a:t>
            </a:r>
          </a:p>
        </p:txBody>
      </p:sp>
      <p:cxnSp>
        <p:nvCxnSpPr>
          <p:cNvPr id="33" name="Conector recto de flecha 32"/>
          <p:cNvCxnSpPr>
            <a:stCxn id="28" idx="3"/>
          </p:cNvCxnSpPr>
          <p:nvPr/>
        </p:nvCxnSpPr>
        <p:spPr>
          <a:xfrm flipV="1">
            <a:off x="1115616" y="3645024"/>
            <a:ext cx="720080" cy="31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>
            <a:stCxn id="29" idx="3"/>
          </p:cNvCxnSpPr>
          <p:nvPr/>
        </p:nvCxnSpPr>
        <p:spPr>
          <a:xfrm flipV="1">
            <a:off x="1115616" y="4653136"/>
            <a:ext cx="720080" cy="31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>
            <a:stCxn id="30" idx="0"/>
          </p:cNvCxnSpPr>
          <p:nvPr/>
        </p:nvCxnSpPr>
        <p:spPr>
          <a:xfrm flipH="1" flipV="1">
            <a:off x="3059832" y="4941168"/>
            <a:ext cx="36004" cy="422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/>
          <p:cNvCxnSpPr>
            <a:stCxn id="31" idx="0"/>
          </p:cNvCxnSpPr>
          <p:nvPr/>
        </p:nvCxnSpPr>
        <p:spPr>
          <a:xfrm flipH="1" flipV="1">
            <a:off x="5148065" y="4971747"/>
            <a:ext cx="108011" cy="392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/>
          <p:nvPr/>
        </p:nvCxnSpPr>
        <p:spPr>
          <a:xfrm flipH="1" flipV="1">
            <a:off x="7272301" y="5013176"/>
            <a:ext cx="36003" cy="392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963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</a:t>
            </a:r>
            <a:r>
              <a:rPr lang="en-US" baseline="0" dirty="0"/>
              <a:t> </a:t>
            </a:r>
            <a:r>
              <a:rPr lang="en-US" baseline="0" dirty="0" err="1"/>
              <a:t>memoria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se </a:t>
            </a:r>
            <a:r>
              <a:rPr lang="en-US" dirty="0" err="1"/>
              <a:t>representa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arreglo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memoria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863850"/>
            <a:ext cx="50292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55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memoria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67271"/>
          </a:xfrm>
        </p:spPr>
        <p:txBody>
          <a:bodyPr/>
          <a:lstStyle/>
          <a:p>
            <a:r>
              <a:rPr lang="en-US" dirty="0" err="1"/>
              <a:t>Arreglo</a:t>
            </a:r>
            <a:r>
              <a:rPr lang="en-US" dirty="0"/>
              <a:t> de 1 </a:t>
            </a:r>
            <a:r>
              <a:rPr lang="en-US" dirty="0" err="1"/>
              <a:t>dimensión</a:t>
            </a:r>
            <a:r>
              <a:rPr lang="en-US" dirty="0"/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18962" y="3068960"/>
            <a:ext cx="1008112" cy="57606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3568" y="314096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Nums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83968" y="3068960"/>
            <a:ext cx="648072" cy="57606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32040" y="3068960"/>
            <a:ext cx="648072" cy="57606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80112" y="3068960"/>
            <a:ext cx="648072" cy="57606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28184" y="3068960"/>
            <a:ext cx="648072" cy="57606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endCxn id="6" idx="1"/>
          </p:cNvCxnSpPr>
          <p:nvPr/>
        </p:nvCxnSpPr>
        <p:spPr>
          <a:xfrm>
            <a:off x="2023018" y="3356992"/>
            <a:ext cx="22609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83968" y="314096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10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80112" y="314096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28184" y="314096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2040" y="313167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71898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memoria</a:t>
            </a:r>
            <a:r>
              <a:rPr lang="en-US" dirty="0"/>
              <a:t>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700" y="2782094"/>
            <a:ext cx="4800600" cy="24384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se </a:t>
            </a:r>
            <a:r>
              <a:rPr lang="en-US" dirty="0" err="1"/>
              <a:t>representa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matriz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memoria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09500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memoria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95263"/>
          </a:xfrm>
        </p:spPr>
        <p:txBody>
          <a:bodyPr/>
          <a:lstStyle/>
          <a:p>
            <a:r>
              <a:rPr lang="en-US" dirty="0" err="1"/>
              <a:t>Arreglo</a:t>
            </a:r>
            <a:r>
              <a:rPr lang="en-US" dirty="0"/>
              <a:t> de 2 </a:t>
            </a:r>
            <a:r>
              <a:rPr lang="en-US" dirty="0" err="1"/>
              <a:t>dimensiones</a:t>
            </a:r>
            <a:r>
              <a:rPr lang="en-US" dirty="0"/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3463178" y="3645024"/>
            <a:ext cx="1008112" cy="57606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27784" y="371703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m[0]</a:t>
            </a:r>
          </a:p>
        </p:txBody>
      </p:sp>
      <p:sp>
        <p:nvSpPr>
          <p:cNvPr id="6" name="Rectangle 5"/>
          <p:cNvSpPr/>
          <p:nvPr/>
        </p:nvSpPr>
        <p:spPr>
          <a:xfrm>
            <a:off x="6228184" y="3645024"/>
            <a:ext cx="648072" cy="57606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76256" y="3645024"/>
            <a:ext cx="648072" cy="57606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24328" y="3645024"/>
            <a:ext cx="648072" cy="57606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72400" y="3645024"/>
            <a:ext cx="648072" cy="57606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8" idx="1"/>
          </p:cNvCxnSpPr>
          <p:nvPr/>
        </p:nvCxnSpPr>
        <p:spPr>
          <a:xfrm>
            <a:off x="3967234" y="3933056"/>
            <a:ext cx="22609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28184" y="371703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524328" y="371703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72400" y="371703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76256" y="370774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63178" y="4221088"/>
            <a:ext cx="1008112" cy="57606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627784" y="429309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m[1]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228184" y="4221088"/>
            <a:ext cx="648072" cy="57606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76256" y="4221088"/>
            <a:ext cx="648072" cy="57606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524328" y="4221088"/>
            <a:ext cx="648072" cy="57606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172400" y="4221088"/>
            <a:ext cx="648072" cy="57606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endCxn id="22" idx="1"/>
          </p:cNvCxnSpPr>
          <p:nvPr/>
        </p:nvCxnSpPr>
        <p:spPr>
          <a:xfrm>
            <a:off x="3967234" y="4509120"/>
            <a:ext cx="22609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28184" y="429309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24328" y="429309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-25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72400" y="429309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76256" y="428380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63178" y="4797152"/>
            <a:ext cx="1008112" cy="57606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627784" y="486916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m[2]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28184" y="4797152"/>
            <a:ext cx="648072" cy="57606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876256" y="4797152"/>
            <a:ext cx="648072" cy="57606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524328" y="4797152"/>
            <a:ext cx="648072" cy="57606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172400" y="4797152"/>
            <a:ext cx="648072" cy="57606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967234" y="5085184"/>
            <a:ext cx="22609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28184" y="486916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524328" y="486916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172400" y="486916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76256" y="485986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-20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71600" y="2492896"/>
            <a:ext cx="1008112" cy="57606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395536" y="256490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</a:p>
        </p:txBody>
      </p:sp>
      <p:cxnSp>
        <p:nvCxnSpPr>
          <p:cNvPr id="47" name="Elbow Connector 46"/>
          <p:cNvCxnSpPr>
            <a:endCxn id="5" idx="1"/>
          </p:cNvCxnSpPr>
          <p:nvPr/>
        </p:nvCxnSpPr>
        <p:spPr>
          <a:xfrm>
            <a:off x="1475656" y="2780928"/>
            <a:ext cx="1152128" cy="112077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287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memoria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Desde</a:t>
            </a:r>
            <a:r>
              <a:rPr lang="en-US" dirty="0"/>
              <a:t> el </a:t>
            </a:r>
            <a:r>
              <a:rPr lang="en-US" dirty="0" err="1"/>
              <a:t>punto</a:t>
            </a:r>
            <a:r>
              <a:rPr lang="en-US" dirty="0"/>
              <a:t> de vista del </a:t>
            </a:r>
            <a:r>
              <a:rPr lang="en-US" dirty="0" err="1"/>
              <a:t>manejo</a:t>
            </a:r>
            <a:r>
              <a:rPr lang="en-US" dirty="0"/>
              <a:t> de la </a:t>
            </a:r>
            <a:r>
              <a:rPr lang="en-US" dirty="0" err="1"/>
              <a:t>memoria</a:t>
            </a:r>
            <a:r>
              <a:rPr lang="en-US" dirty="0"/>
              <a:t>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referencia</a:t>
            </a:r>
            <a:r>
              <a:rPr lang="en-US" dirty="0"/>
              <a:t> a un </a:t>
            </a:r>
            <a:r>
              <a:rPr lang="en-US" dirty="0" err="1"/>
              <a:t>arreglo</a:t>
            </a:r>
            <a:r>
              <a:rPr lang="en-US" dirty="0"/>
              <a:t> de 1 </a:t>
            </a:r>
            <a:r>
              <a:rPr lang="en-US" dirty="0" err="1"/>
              <a:t>dimensión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elemento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referencia</a:t>
            </a:r>
            <a:r>
              <a:rPr lang="en-US" dirty="0"/>
              <a:t> a un </a:t>
            </a:r>
            <a:r>
              <a:rPr lang="en-US" dirty="0" err="1"/>
              <a:t>arreglo</a:t>
            </a:r>
            <a:r>
              <a:rPr lang="en-US" dirty="0"/>
              <a:t>.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m[0]</a:t>
            </a:r>
            <a:r>
              <a:rPr lang="en-US" baseline="0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m[1]</a:t>
            </a:r>
            <a:r>
              <a:rPr lang="en-US" baseline="0" dirty="0"/>
              <a:t> y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m[2]</a:t>
            </a:r>
            <a:r>
              <a:rPr lang="en-US" baseline="0" dirty="0"/>
              <a:t> son </a:t>
            </a:r>
            <a:r>
              <a:rPr lang="en-US" baseline="0" dirty="0" err="1"/>
              <a:t>referencias</a:t>
            </a:r>
            <a:r>
              <a:rPr lang="en-US" baseline="0" dirty="0"/>
              <a:t> a </a:t>
            </a:r>
            <a:r>
              <a:rPr lang="en-US" baseline="0" dirty="0" err="1"/>
              <a:t>arreglos</a:t>
            </a:r>
            <a:r>
              <a:rPr lang="en-US" baseline="0" dirty="0"/>
              <a:t> </a:t>
            </a:r>
            <a:r>
              <a:rPr lang="en-US" baseline="0" dirty="0" err="1"/>
              <a:t>unidimensionales</a:t>
            </a:r>
            <a:r>
              <a:rPr lang="en-US" baseline="0" dirty="0"/>
              <a:t> de </a:t>
            </a:r>
            <a:r>
              <a:rPr lang="en-US" baseline="0" dirty="0" err="1"/>
              <a:t>enteros</a:t>
            </a:r>
            <a:r>
              <a:rPr lang="en-US" baseline="0" dirty="0"/>
              <a:t>.</a:t>
            </a:r>
          </a:p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64038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memoria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6792"/>
            <a:ext cx="7886700" cy="4351338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imprime</a:t>
            </a:r>
            <a:r>
              <a:rPr lang="en-US" dirty="0"/>
              <a:t> el </a:t>
            </a:r>
            <a:r>
              <a:rPr lang="en-US" dirty="0" err="1"/>
              <a:t>siguiente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2338164"/>
            <a:ext cx="6375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94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Imprimir la matriz por filas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rcRect t="-38534" b="-38534"/>
          <a:stretch>
            <a:fillRect/>
          </a:stretch>
        </p:blipFill>
        <p:spPr>
          <a:xfrm>
            <a:off x="611560" y="1825625"/>
            <a:ext cx="7886700" cy="4351338"/>
          </a:xfrm>
        </p:spPr>
      </p:pic>
      <p:sp>
        <p:nvSpPr>
          <p:cNvPr id="5" name="Oval 4"/>
          <p:cNvSpPr/>
          <p:nvPr/>
        </p:nvSpPr>
        <p:spPr>
          <a:xfrm>
            <a:off x="4572000" y="3057185"/>
            <a:ext cx="1656184" cy="278952"/>
          </a:xfrm>
          <a:prstGeom prst="ellips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72000" y="3284984"/>
            <a:ext cx="2016224" cy="396044"/>
          </a:xfrm>
          <a:prstGeom prst="ellips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123728" y="3038530"/>
            <a:ext cx="1656184" cy="278952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19772" y="3336137"/>
            <a:ext cx="1656184" cy="278952"/>
          </a:xfrm>
          <a:prstGeom prst="ellipse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Motivación</a:t>
            </a:r>
          </a:p>
          <a:p>
            <a:r>
              <a:rPr lang="es-ES" dirty="0"/>
              <a:t>Declarar</a:t>
            </a:r>
            <a:r>
              <a:rPr lang="es-ES" baseline="0" dirty="0"/>
              <a:t> una matriz</a:t>
            </a:r>
          </a:p>
          <a:p>
            <a:r>
              <a:rPr lang="es-ES" baseline="0" dirty="0"/>
              <a:t>Definir e inicializar una matriz</a:t>
            </a:r>
          </a:p>
          <a:p>
            <a:r>
              <a:rPr lang="es-ES" baseline="0" dirty="0"/>
              <a:t>Recorrer una matriz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7254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Imprimir la matriz por columnas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rcRect t="-36701" b="-36701"/>
          <a:stretch>
            <a:fillRect/>
          </a:stretch>
        </p:blipFill>
        <p:spPr/>
      </p:pic>
      <p:sp>
        <p:nvSpPr>
          <p:cNvPr id="5" name="Oval 4"/>
          <p:cNvSpPr/>
          <p:nvPr/>
        </p:nvSpPr>
        <p:spPr>
          <a:xfrm>
            <a:off x="2627784" y="3366072"/>
            <a:ext cx="1656184" cy="278952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23728" y="3078040"/>
            <a:ext cx="1656184" cy="278952"/>
          </a:xfrm>
          <a:prstGeom prst="ellipse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Sumar</a:t>
            </a:r>
            <a:r>
              <a:rPr lang="es-ES" baseline="0" dirty="0"/>
              <a:t> filas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rcRect t="-28363" b="-28363"/>
          <a:stretch>
            <a:fillRect/>
          </a:stretch>
        </p:blipFill>
        <p:spPr>
          <a:xfrm>
            <a:off x="645740" y="1825625"/>
            <a:ext cx="7886700" cy="4351338"/>
          </a:xfrm>
        </p:spPr>
      </p:pic>
      <p:sp>
        <p:nvSpPr>
          <p:cNvPr id="5" name="Oval 4"/>
          <p:cNvSpPr/>
          <p:nvPr/>
        </p:nvSpPr>
        <p:spPr>
          <a:xfrm>
            <a:off x="2123728" y="2996952"/>
            <a:ext cx="1656184" cy="278952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483768" y="3573016"/>
            <a:ext cx="1656184" cy="278952"/>
          </a:xfrm>
          <a:prstGeom prst="ellipse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70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Sumar</a:t>
            </a:r>
            <a:r>
              <a:rPr lang="es-ES" baseline="0" dirty="0"/>
              <a:t> columnas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rcRect t="-28256" b="-28256"/>
          <a:stretch>
            <a:fillRect/>
          </a:stretch>
        </p:blipFill>
        <p:spPr/>
      </p:pic>
      <p:sp>
        <p:nvSpPr>
          <p:cNvPr id="5" name="Oval 4"/>
          <p:cNvSpPr/>
          <p:nvPr/>
        </p:nvSpPr>
        <p:spPr>
          <a:xfrm>
            <a:off x="2627784" y="3501008"/>
            <a:ext cx="1656184" cy="278952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051720" y="2934024"/>
            <a:ext cx="1656184" cy="278952"/>
          </a:xfrm>
          <a:prstGeom prst="ellipse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24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Clase</a:t>
            </a:r>
            <a:r>
              <a:rPr lang="en-US" dirty="0"/>
              <a:t>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54084"/>
              </p:ext>
            </p:extLst>
          </p:nvPr>
        </p:nvGraphicFramePr>
        <p:xfrm>
          <a:off x="76200" y="1526380"/>
          <a:ext cx="8991600" cy="4206876"/>
        </p:xfrm>
        <a:graphic>
          <a:graphicData uri="http://schemas.openxmlformats.org/drawingml/2006/table">
            <a:tbl>
              <a:tblPr/>
              <a:tblGrid>
                <a:gridCol w="419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Method name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Description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1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binarySearch(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array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value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returns the index of the given value in a sorted array (&lt; 0 if not found)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9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equals(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array1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array2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returns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true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 if the two arrays contain the same elements in the same order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1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fill(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array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value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sets every element in the array to have the given value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1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sort(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array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arranges the elements in the array into ascending order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1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toString(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array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returns a string representing the array, such as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"[10, 30, 17]"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0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Clase</a:t>
            </a:r>
            <a:r>
              <a:rPr lang="en-US" dirty="0"/>
              <a:t>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retorna</a:t>
            </a:r>
            <a:r>
              <a:rPr lang="en-US" baseline="0" dirty="0"/>
              <a:t> el </a:t>
            </a:r>
            <a:r>
              <a:rPr lang="en-US" baseline="0" dirty="0" err="1"/>
              <a:t>método</a:t>
            </a:r>
            <a:r>
              <a:rPr lang="en-US" baseline="0" dirty="0"/>
              <a:t> comparacion1()?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¿</a:t>
            </a:r>
            <a:r>
              <a:rPr lang="en-US" baseline="0" dirty="0" err="1"/>
              <a:t>Por</a:t>
            </a:r>
            <a:r>
              <a:rPr lang="en-US" baseline="0" dirty="0"/>
              <a:t> </a:t>
            </a:r>
            <a:r>
              <a:rPr lang="en-US" baseline="0" dirty="0" err="1"/>
              <a:t>qué</a:t>
            </a:r>
            <a:r>
              <a:rPr lang="en-US" baseline="0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420888"/>
            <a:ext cx="5207000" cy="23241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483768" y="3933056"/>
            <a:ext cx="3528392" cy="288032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03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Clase</a:t>
            </a:r>
            <a:r>
              <a:rPr lang="en-US" dirty="0"/>
              <a:t>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6792"/>
            <a:ext cx="7886700" cy="4248472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retorna</a:t>
            </a:r>
            <a:r>
              <a:rPr lang="en-US" dirty="0"/>
              <a:t> el </a:t>
            </a:r>
            <a:r>
              <a:rPr lang="en-US" dirty="0" err="1"/>
              <a:t>método</a:t>
            </a:r>
            <a:r>
              <a:rPr lang="en-US" dirty="0"/>
              <a:t> comparacion2()?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¿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4140200" cy="66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12" y="2708920"/>
            <a:ext cx="4559300" cy="1041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645024"/>
            <a:ext cx="6146800" cy="13208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7584" y="2276872"/>
            <a:ext cx="4032448" cy="504056"/>
          </a:xfrm>
          <a:prstGeom prst="ellips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411760" y="4149080"/>
            <a:ext cx="4778648" cy="432048"/>
          </a:xfrm>
          <a:prstGeom prst="ellips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02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Clase</a:t>
            </a:r>
            <a:r>
              <a:rPr lang="en-US" dirty="0"/>
              <a:t>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baseline="0" dirty="0"/>
              <a:t> al </a:t>
            </a:r>
            <a:r>
              <a:rPr lang="en-US" baseline="0" dirty="0" err="1"/>
              <a:t>invocar</a:t>
            </a:r>
            <a:r>
              <a:rPr lang="en-US" baseline="0" dirty="0"/>
              <a:t> test1()?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48880"/>
            <a:ext cx="2664296" cy="14907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929240"/>
            <a:ext cx="4968552" cy="171129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331640" y="5085184"/>
            <a:ext cx="1800200" cy="360040"/>
          </a:xfrm>
          <a:prstGeom prst="ellips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275856" y="4221088"/>
            <a:ext cx="2448272" cy="288032"/>
          </a:xfrm>
          <a:prstGeom prst="ellips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1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Procesamiento</a:t>
            </a:r>
            <a:r>
              <a:rPr lang="en-US" dirty="0"/>
              <a:t> de </a:t>
            </a:r>
            <a:r>
              <a:rPr lang="en-US" dirty="0" err="1"/>
              <a:t>Imágenes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Para convertir imágenes a formato PPM:</a:t>
            </a:r>
          </a:p>
          <a:p>
            <a:endParaRPr lang="es-ES" dirty="0"/>
          </a:p>
          <a:p>
            <a:r>
              <a:rPr lang="es-ES" dirty="0"/>
              <a:t>En Mac: (usando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Magick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En una terminal</a:t>
            </a:r>
          </a:p>
          <a:p>
            <a:pPr lvl="1"/>
            <a:r>
              <a:rPr lang="es-ES" dirty="0" err="1"/>
              <a:t>convert</a:t>
            </a:r>
            <a:r>
              <a:rPr lang="es-ES" dirty="0"/>
              <a:t> </a:t>
            </a:r>
            <a:r>
              <a:rPr lang="es-ES" dirty="0" err="1"/>
              <a:t>ejemplo.jpg</a:t>
            </a:r>
            <a:r>
              <a:rPr lang="es-ES" dirty="0"/>
              <a:t> -</a:t>
            </a:r>
            <a:r>
              <a:rPr lang="es-ES" dirty="0" err="1"/>
              <a:t>compress</a:t>
            </a:r>
            <a:r>
              <a:rPr lang="es-ES" dirty="0"/>
              <a:t> </a:t>
            </a:r>
            <a:r>
              <a:rPr lang="es-ES" dirty="0" err="1"/>
              <a:t>none</a:t>
            </a:r>
            <a:r>
              <a:rPr lang="es-ES" dirty="0"/>
              <a:t> </a:t>
            </a:r>
            <a:r>
              <a:rPr lang="es-ES" dirty="0" err="1"/>
              <a:t>ejemplo.ppm</a:t>
            </a:r>
            <a:endParaRPr lang="es-ES" dirty="0"/>
          </a:p>
          <a:p>
            <a:pPr lvl="1"/>
            <a:endParaRPr lang="es-ES" dirty="0"/>
          </a:p>
          <a:p>
            <a:r>
              <a:rPr lang="es-ES" dirty="0"/>
              <a:t>En Windows: usar </a:t>
            </a:r>
            <a:r>
              <a:rPr lang="es-ES" dirty="0" err="1"/>
              <a:t>IrfanView</a:t>
            </a:r>
            <a:endParaRPr lang="es-ES" dirty="0"/>
          </a:p>
          <a:p>
            <a:pPr lvl="1"/>
            <a:r>
              <a:rPr lang="es-ES" dirty="0"/>
              <a:t>Al salvar, escoger formato ASCII y nivel de compresión 0.</a:t>
            </a:r>
          </a:p>
          <a:p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35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 </a:t>
            </a:r>
            <a:r>
              <a:rPr lang="en-US" dirty="0" err="1"/>
              <a:t>imágenes</a:t>
            </a:r>
            <a:r>
              <a:rPr lang="en-US" dirty="0"/>
              <a:t> se </a:t>
            </a:r>
            <a:r>
              <a:rPr lang="en-US" dirty="0" err="1"/>
              <a:t>almacenan</a:t>
            </a:r>
            <a:r>
              <a:rPr lang="en-US" baseline="0" dirty="0"/>
              <a:t> </a:t>
            </a:r>
            <a:r>
              <a:rPr lang="en-US" baseline="0" dirty="0" err="1"/>
              <a:t>como</a:t>
            </a:r>
            <a:r>
              <a:rPr lang="en-US" baseline="0"/>
              <a:t> matrices.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Estudiar</a:t>
            </a:r>
            <a:r>
              <a:rPr lang="en-US" dirty="0"/>
              <a:t> el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/>
              <a:t>ProcesamientoImagenes.zip</a:t>
            </a:r>
          </a:p>
        </p:txBody>
      </p:sp>
    </p:spTree>
    <p:extLst>
      <p:ext uri="{BB962C8B-B14F-4D97-AF65-F5344CB8AC3E}">
        <p14:creationId xmlns:p14="http://schemas.microsoft.com/office/powerpoint/2010/main" val="929818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-243408"/>
            <a:ext cx="7886700" cy="1325563"/>
          </a:xfrm>
        </p:spPr>
        <p:txBody>
          <a:bodyPr/>
          <a:lstStyle/>
          <a:p>
            <a:r>
              <a:rPr lang="es-ES" dirty="0"/>
              <a:t>Créditos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908720"/>
            <a:ext cx="8047806" cy="4752528"/>
          </a:xfrm>
        </p:spPr>
        <p:txBody>
          <a:bodyPr>
            <a:normAutofit/>
          </a:bodyPr>
          <a:lstStyle/>
          <a:p>
            <a:r>
              <a:rPr lang="es-ES" dirty="0"/>
              <a:t>Imagen de Radiosidad: </a:t>
            </a:r>
            <a:r>
              <a:rPr lang="es-ES" dirty="0">
                <a:hlinkClick r:id="rId2"/>
              </a:rPr>
              <a:t>https://en.wikipedia.org/wiki/Radiosity_(computer_graphics</a:t>
            </a:r>
            <a:r>
              <a:rPr lang="es-ES" dirty="0"/>
              <a:t>)</a:t>
            </a:r>
          </a:p>
          <a:p>
            <a:r>
              <a:rPr lang="es-ES" dirty="0"/>
              <a:t>John Singer </a:t>
            </a:r>
            <a:r>
              <a:rPr lang="es-ES" dirty="0" err="1"/>
              <a:t>Sargent’s</a:t>
            </a:r>
            <a:r>
              <a:rPr lang="es-ES" dirty="0"/>
              <a:t> Lady </a:t>
            </a:r>
            <a:r>
              <a:rPr lang="es-ES" dirty="0" err="1"/>
              <a:t>Agnew</a:t>
            </a:r>
            <a:r>
              <a:rPr lang="es-ES" dirty="0"/>
              <a:t>: </a:t>
            </a:r>
            <a:r>
              <a:rPr lang="es-ES" dirty="0">
                <a:hlinkClick r:id="rId3"/>
              </a:rPr>
              <a:t>http://www.jssgallery.org/paintings/lady_agnew.htm</a:t>
            </a:r>
            <a:endParaRPr lang="es-ES" dirty="0"/>
          </a:p>
          <a:p>
            <a:r>
              <a:rPr lang="es-ES" dirty="0"/>
              <a:t>Imagen de la clase </a:t>
            </a:r>
            <a:r>
              <a:rPr lang="es-ES" dirty="0" err="1"/>
              <a:t>Arrays</a:t>
            </a:r>
            <a:r>
              <a:rPr lang="es-ES" dirty="0"/>
              <a:t>: </a:t>
            </a:r>
            <a:r>
              <a:rPr lang="es-ES" dirty="0" err="1"/>
              <a:t>Building</a:t>
            </a:r>
            <a:r>
              <a:rPr lang="es-ES" dirty="0"/>
              <a:t> Java </a:t>
            </a:r>
            <a:r>
              <a:rPr lang="es-ES" dirty="0" err="1"/>
              <a:t>Programs</a:t>
            </a:r>
            <a:r>
              <a:rPr lang="es-ES" dirty="0"/>
              <a:t> (S. </a:t>
            </a:r>
            <a:r>
              <a:rPr lang="es-ES" dirty="0" err="1"/>
              <a:t>Reges</a:t>
            </a:r>
            <a:r>
              <a:rPr lang="es-ES" dirty="0"/>
              <a:t> and M. </a:t>
            </a:r>
            <a:r>
              <a:rPr lang="es-ES" dirty="0" err="1"/>
              <a:t>Stepp</a:t>
            </a:r>
            <a:r>
              <a:rPr lang="es-ES" dirty="0"/>
              <a:t>) 4th Ed. </a:t>
            </a:r>
          </a:p>
          <a:p>
            <a:pPr lvl="1"/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5487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0F760-7D43-B34F-8659-2A64061B2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23D14-5086-1C49-91F6-8196C8485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79454" cy="4351338"/>
          </a:xfrm>
        </p:spPr>
        <p:txBody>
          <a:bodyPr/>
          <a:lstStyle/>
          <a:p>
            <a:r>
              <a:rPr lang="en-US" dirty="0" err="1"/>
              <a:t>Práctica</a:t>
            </a:r>
            <a:r>
              <a:rPr lang="en-US" dirty="0"/>
              <a:t> final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semestre</a:t>
            </a:r>
            <a:r>
              <a:rPr lang="en-US" dirty="0"/>
              <a:t>, </a:t>
            </a:r>
            <a:r>
              <a:rPr lang="en-US" dirty="0" err="1"/>
              <a:t>basada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juego</a:t>
            </a:r>
            <a:r>
              <a:rPr lang="en-US" dirty="0"/>
              <a:t> “DOTS”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https://play.google.com/store/apps/details?id=com.nerdyoctopus.gamedots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D14EB-25F3-A34D-804B-0F4234095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116632"/>
            <a:ext cx="3186438" cy="562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83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Matrices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628800"/>
            <a:ext cx="7886700" cy="1027311"/>
          </a:xfrm>
        </p:spPr>
        <p:txBody>
          <a:bodyPr/>
          <a:lstStyle/>
          <a:p>
            <a:r>
              <a:rPr lang="es-ES" dirty="0"/>
              <a:t>Organizar la información en una cuadrícula</a:t>
            </a:r>
          </a:p>
          <a:p>
            <a:r>
              <a:rPr lang="es-ES" dirty="0"/>
              <a:t>Hay filas y hay columnas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330411"/>
              </p:ext>
            </p:extLst>
          </p:nvPr>
        </p:nvGraphicFramePr>
        <p:xfrm>
          <a:off x="1835695" y="3212976"/>
          <a:ext cx="6480720" cy="17281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Imagen 5" descr="AA02741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173" y="3284984"/>
            <a:ext cx="538683" cy="726761"/>
          </a:xfrm>
          <a:prstGeom prst="rect">
            <a:avLst/>
          </a:prstGeom>
        </p:spPr>
      </p:pic>
      <p:pic>
        <p:nvPicPr>
          <p:cNvPr id="7" name="Imagen 6" descr="AA02744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280375"/>
            <a:ext cx="652763" cy="796697"/>
          </a:xfrm>
          <a:prstGeom prst="rect">
            <a:avLst/>
          </a:prstGeom>
        </p:spPr>
      </p:pic>
      <p:pic>
        <p:nvPicPr>
          <p:cNvPr id="8" name="Imagen 7" descr="AA028199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381" y="3284984"/>
            <a:ext cx="438799" cy="720080"/>
          </a:xfrm>
          <a:prstGeom prst="rect">
            <a:avLst/>
          </a:prstGeom>
        </p:spPr>
      </p:pic>
      <p:pic>
        <p:nvPicPr>
          <p:cNvPr id="9" name="Imagen 8" descr="AA02820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163" y="4149080"/>
            <a:ext cx="591701" cy="673973"/>
          </a:xfrm>
          <a:prstGeom prst="rect">
            <a:avLst/>
          </a:prstGeom>
        </p:spPr>
      </p:pic>
      <p:pic>
        <p:nvPicPr>
          <p:cNvPr id="10" name="Imagen 9" descr="AA02823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7" y="4077072"/>
            <a:ext cx="864096" cy="894675"/>
          </a:xfrm>
          <a:prstGeom prst="rect">
            <a:avLst/>
          </a:prstGeom>
        </p:spPr>
      </p:pic>
      <p:pic>
        <p:nvPicPr>
          <p:cNvPr id="11" name="Imagen 10" descr="AA028240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1" y="4109873"/>
            <a:ext cx="576065" cy="783387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23528" y="349171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Fila 0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23528" y="449982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Fila 1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2699792" y="536392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Col 0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4788024" y="536392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Col 1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6876256" y="536392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Col 2</a:t>
            </a:r>
          </a:p>
        </p:txBody>
      </p:sp>
      <p:cxnSp>
        <p:nvCxnSpPr>
          <p:cNvPr id="21" name="Conector recto de flecha 20"/>
          <p:cNvCxnSpPr>
            <a:stCxn id="12" idx="3"/>
          </p:cNvCxnSpPr>
          <p:nvPr/>
        </p:nvCxnSpPr>
        <p:spPr>
          <a:xfrm flipV="1">
            <a:off x="1115616" y="3645024"/>
            <a:ext cx="720080" cy="31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stCxn id="13" idx="3"/>
          </p:cNvCxnSpPr>
          <p:nvPr/>
        </p:nvCxnSpPr>
        <p:spPr>
          <a:xfrm flipV="1">
            <a:off x="1115616" y="4653136"/>
            <a:ext cx="720080" cy="31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14" idx="0"/>
          </p:cNvCxnSpPr>
          <p:nvPr/>
        </p:nvCxnSpPr>
        <p:spPr>
          <a:xfrm flipH="1" flipV="1">
            <a:off x="3059832" y="4941168"/>
            <a:ext cx="36004" cy="422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>
            <a:stCxn id="15" idx="0"/>
            <a:endCxn id="10" idx="2"/>
          </p:cNvCxnSpPr>
          <p:nvPr/>
        </p:nvCxnSpPr>
        <p:spPr>
          <a:xfrm flipH="1" flipV="1">
            <a:off x="5148065" y="4971747"/>
            <a:ext cx="36003" cy="392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/>
          <p:nvPr/>
        </p:nvCxnSpPr>
        <p:spPr>
          <a:xfrm flipH="1" flipV="1">
            <a:off x="7272301" y="5013176"/>
            <a:ext cx="36003" cy="392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132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Matrices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matriz[0][2] =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matriz[1][0] =  </a:t>
            </a:r>
          </a:p>
        </p:txBody>
      </p:sp>
      <p:pic>
        <p:nvPicPr>
          <p:cNvPr id="4" name="Imagen 3" descr="AA02819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340768"/>
            <a:ext cx="894556" cy="1467990"/>
          </a:xfrm>
          <a:prstGeom prst="rect">
            <a:avLst/>
          </a:prstGeom>
        </p:spPr>
      </p:pic>
      <p:pic>
        <p:nvPicPr>
          <p:cNvPr id="5" name="Imagen 4" descr="AA02820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3356992"/>
            <a:ext cx="1349837" cy="153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18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Matrices – ¿Para qué sirven?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 Computación Gráfica (videojuegos o realidad virtual): Transformaciones que se expresan como matrices:</a:t>
            </a:r>
          </a:p>
          <a:p>
            <a:pPr lvl="1"/>
            <a:r>
              <a:rPr lang="es-ES" dirty="0"/>
              <a:t>Traslaciones</a:t>
            </a:r>
          </a:p>
          <a:p>
            <a:pPr lvl="1"/>
            <a:r>
              <a:rPr lang="es-ES" dirty="0"/>
              <a:t>Rotaciones</a:t>
            </a:r>
          </a:p>
          <a:p>
            <a:pPr lvl="1"/>
            <a:r>
              <a:rPr lang="es-ES" dirty="0"/>
              <a:t>Escalamientos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037696"/>
              </p:ext>
            </p:extLst>
          </p:nvPr>
        </p:nvGraphicFramePr>
        <p:xfrm>
          <a:off x="6867657" y="2852937"/>
          <a:ext cx="1952815" cy="2736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Ecuación" r:id="rId3" imgW="1993680" imgH="2793960" progId="Equation.3">
                  <p:embed/>
                </p:oleObj>
              </mc:Choice>
              <mc:Fallback>
                <p:oleObj name="Ecuación" r:id="rId3" imgW="1993680" imgH="2793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7657" y="2852937"/>
                        <a:ext cx="1952815" cy="273630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1676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Matrices - ¿Para qué sirven?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351338"/>
          </a:xfrm>
        </p:spPr>
        <p:txBody>
          <a:bodyPr/>
          <a:lstStyle/>
          <a:p>
            <a:pPr marL="228600" indent="-228600"/>
            <a:r>
              <a:rPr lang="es-ES" dirty="0"/>
              <a:t>Procesamiento</a:t>
            </a:r>
            <a:r>
              <a:rPr lang="es-ES" baseline="0" dirty="0"/>
              <a:t> Digital de Imágenes</a:t>
            </a:r>
          </a:p>
          <a:p>
            <a:pPr marL="685800" lvl="1" indent="-228600"/>
            <a:r>
              <a:rPr lang="es-ES" dirty="0"/>
              <a:t>Cada pixel es una posición en una</a:t>
            </a:r>
            <a:r>
              <a:rPr lang="es-ES" baseline="0" dirty="0"/>
              <a:t> matriz</a:t>
            </a:r>
          </a:p>
        </p:txBody>
      </p:sp>
      <p:pic>
        <p:nvPicPr>
          <p:cNvPr id="4" name="Imagen 3" descr="ladyAgn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252458"/>
            <a:ext cx="7092280" cy="330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89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Matrices - ¿Para qué sirven?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825625"/>
            <a:ext cx="3223270" cy="4351338"/>
          </a:xfrm>
        </p:spPr>
        <p:txBody>
          <a:bodyPr/>
          <a:lstStyle/>
          <a:p>
            <a:r>
              <a:rPr lang="es-ES" dirty="0"/>
              <a:t>Resolver sistemas de ecuaciones lineales</a:t>
            </a:r>
          </a:p>
          <a:p>
            <a:r>
              <a:rPr lang="es-ES" dirty="0" err="1"/>
              <a:t>Ax</a:t>
            </a:r>
            <a:r>
              <a:rPr lang="es-ES" dirty="0"/>
              <a:t> = B</a:t>
            </a:r>
          </a:p>
        </p:txBody>
      </p:sp>
      <p:pic>
        <p:nvPicPr>
          <p:cNvPr id="4" name="Imagen 3" descr="radios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956410"/>
            <a:ext cx="4927176" cy="36328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2" y="4151844"/>
            <a:ext cx="3690400" cy="71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08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Matrices - Java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825625"/>
            <a:ext cx="3439294" cy="4351338"/>
          </a:xfrm>
        </p:spPr>
        <p:txBody>
          <a:bodyPr/>
          <a:lstStyle/>
          <a:p>
            <a:r>
              <a:rPr lang="es-ES" dirty="0"/>
              <a:t>Declarar una matriz de enteros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Definir una matriz de enteros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916832"/>
            <a:ext cx="2476500" cy="685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789040"/>
            <a:ext cx="3441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66637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ción2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Presentación2</Template>
  <TotalTime>2904</TotalTime>
  <Words>672</Words>
  <Application>Microsoft Macintosh PowerPoint</Application>
  <PresentationFormat>On-screen Show (4:3)</PresentationFormat>
  <Paragraphs>158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Courier</vt:lpstr>
      <vt:lpstr>Courier New</vt:lpstr>
      <vt:lpstr>Times New Roman</vt:lpstr>
      <vt:lpstr>Verdana</vt:lpstr>
      <vt:lpstr>Wingdings</vt:lpstr>
      <vt:lpstr>Presentación2</vt:lpstr>
      <vt:lpstr>Ecuación</vt:lpstr>
      <vt:lpstr>Arreglos de 2 dimensiones (Matrices) </vt:lpstr>
      <vt:lpstr>Agenda</vt:lpstr>
      <vt:lpstr>Matrices</vt:lpstr>
      <vt:lpstr>Matrices</vt:lpstr>
      <vt:lpstr>Matrices</vt:lpstr>
      <vt:lpstr>Matrices – ¿Para qué sirven?</vt:lpstr>
      <vt:lpstr>Matrices - ¿Para qué sirven?</vt:lpstr>
      <vt:lpstr>Matrices - ¿Para qué sirven?</vt:lpstr>
      <vt:lpstr>Matrices - Java</vt:lpstr>
      <vt:lpstr>Matrices - Java</vt:lpstr>
      <vt:lpstr>Matrices</vt:lpstr>
      <vt:lpstr>Matrices</vt:lpstr>
      <vt:lpstr>¿Qué pasa en la memoria?</vt:lpstr>
      <vt:lpstr>¿Qué pasa en la memoria?</vt:lpstr>
      <vt:lpstr>¿Qué pasa en la memoria?</vt:lpstr>
      <vt:lpstr>¿Qué pasa en la memoria?</vt:lpstr>
      <vt:lpstr>¿Qué pasa en la memoria?</vt:lpstr>
      <vt:lpstr>¿Qué pasa en memoria?</vt:lpstr>
      <vt:lpstr>Imprimir la matriz por filas</vt:lpstr>
      <vt:lpstr>Imprimir la matriz por columnas</vt:lpstr>
      <vt:lpstr>Sumar filas</vt:lpstr>
      <vt:lpstr>Sumar columnas</vt:lpstr>
      <vt:lpstr>Clase Arrays</vt:lpstr>
      <vt:lpstr>Clase Arrays</vt:lpstr>
      <vt:lpstr>Clase Arrays</vt:lpstr>
      <vt:lpstr>Clase Arrays</vt:lpstr>
      <vt:lpstr>Procesamiento de Imágenes</vt:lpstr>
      <vt:lpstr>Las imágenes se almacenan como matrices.</vt:lpstr>
      <vt:lpstr>Créditos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eafit</dc:creator>
  <cp:lastModifiedBy>Microsoft Office User</cp:lastModifiedBy>
  <cp:revision>87</cp:revision>
  <dcterms:created xsi:type="dcterms:W3CDTF">2015-03-03T14:30:17Z</dcterms:created>
  <dcterms:modified xsi:type="dcterms:W3CDTF">2018-04-17T21:39:43Z</dcterms:modified>
</cp:coreProperties>
</file>